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2" r:id="rId9"/>
    <p:sldId id="270" r:id="rId10"/>
    <p:sldId id="261" r:id="rId11"/>
    <p:sldId id="263" r:id="rId12"/>
    <p:sldId id="265" r:id="rId13"/>
    <p:sldId id="264" r:id="rId14"/>
    <p:sldId id="272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Muli Bold" panose="020B0604020202020204" charset="0"/>
      <p:regular r:id="rId20"/>
      <p:bold r:id="rId21"/>
      <p:italic r:id="rId22"/>
      <p:boldItalic r:id="rId23"/>
    </p:embeddedFont>
    <p:embeddedFont>
      <p:font typeface="Muli Regular Roman" panose="020B0604020202020204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lack" panose="02000000000000000000" pitchFamily="2" charset="0"/>
      <p:bold r:id="rId29"/>
      <p:italic r:id="rId30"/>
      <p:boldItalic r:id="rId31"/>
    </p:embeddedFont>
    <p:embeddedFont>
      <p:font typeface="Roboto Medium" panose="02000000000000000000" pitchFamily="2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66CC66"/>
    <a:srgbClr val="000000"/>
    <a:srgbClr val="C7541B"/>
    <a:srgbClr val="372EA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777B0-A12C-4F52-6854-BDA26DFBDADA}" v="1" dt="2025-03-28T14:33:25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2" autoAdjust="0"/>
    <p:restoredTop sz="94673" autoAdjust="0"/>
  </p:normalViewPr>
  <p:slideViewPr>
    <p:cSldViewPr snapToGrid="0">
      <p:cViewPr varScale="1">
        <p:scale>
          <a:sx n="70" d="100"/>
          <a:sy n="70" d="100"/>
        </p:scale>
        <p:origin x="76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microsoft.com/office/2015/10/relationships/revisionInfo" Target="revisionInfo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Anani" userId="S::jim.anani@ikontechnologies.com::1759e2da-3ace-4f0a-bd7b-35a430aa578a" providerId="AD" clId="Web-{7FE777B0-A12C-4F52-6854-BDA26DFBDADA}"/>
    <pc:docChg chg="modSld">
      <pc:chgData name="Jim Anani" userId="S::jim.anani@ikontechnologies.com::1759e2da-3ace-4f0a-bd7b-35a430aa578a" providerId="AD" clId="Web-{7FE777B0-A12C-4F52-6854-BDA26DFBDADA}" dt="2025-03-28T14:33:25.737" v="0"/>
      <pc:docMkLst>
        <pc:docMk/>
      </pc:docMkLst>
      <pc:sldChg chg="delSp">
        <pc:chgData name="Jim Anani" userId="S::jim.anani@ikontechnologies.com::1759e2da-3ace-4f0a-bd7b-35a430aa578a" providerId="AD" clId="Web-{7FE777B0-A12C-4F52-6854-BDA26DFBDADA}" dt="2025-03-28T14:33:25.737" v="0"/>
        <pc:sldMkLst>
          <pc:docMk/>
          <pc:sldMk cId="0" sldId="256"/>
        </pc:sldMkLst>
        <pc:spChg chg="del">
          <ac:chgData name="Jim Anani" userId="S::jim.anani@ikontechnologies.com::1759e2da-3ace-4f0a-bd7b-35a430aa578a" providerId="AD" clId="Web-{7FE777B0-A12C-4F52-6854-BDA26DFBDADA}" dt="2025-03-28T14:33:25.737" v="0"/>
          <ac:spMkLst>
            <pc:docMk/>
            <pc:sldMk cId="0" sldId="256"/>
            <ac:spMk id="1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Standard language, no editing.</a:t>
            </a:r>
          </a:p>
          <a:p>
            <a:r>
              <a:rPr lang="en-US"/>
              <a:t>Screenshots updated January 2022.</a:t>
            </a:r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own App supporting your Dealership/Group not the OEM.</a:t>
            </a:r>
          </a:p>
          <a:p>
            <a:r>
              <a:rPr lang="en-US"/>
              <a:t>Captured Audience – why a dealer app by itself doesn't stay</a:t>
            </a:r>
          </a:p>
          <a:p>
            <a:r>
              <a:rPr lang="en-US"/>
              <a:t>High usage by customers 15 times per month</a:t>
            </a:r>
          </a:p>
          <a:p>
            <a:r>
              <a:rPr lang="en-US"/>
              <a:t>Stay connected for 3-5 years</a:t>
            </a:r>
          </a:p>
          <a:p>
            <a:r>
              <a:rPr lang="en-US"/>
              <a:t>Future Service, Sales and trade in possibilities </a:t>
            </a:r>
          </a:p>
          <a:p>
            <a:r>
              <a:rPr lang="en-US"/>
              <a:t>"Users of dealership apps tend to come in for 25% more service visits than non-app users." </a:t>
            </a:r>
          </a:p>
          <a:p>
            <a:endParaRPr lang="en-US"/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Text is editable</a:t>
            </a:r>
          </a:p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87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hyperlink" Target="https://vimeo.com/975454042?share=cop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04794" y="-2600035"/>
            <a:ext cx="3583206" cy="1536353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582400" y="7288275"/>
            <a:ext cx="6591021" cy="1301727"/>
          </a:xfrm>
          <a:custGeom>
            <a:avLst/>
            <a:gdLst/>
            <a:ahLst/>
            <a:cxnLst/>
            <a:rect l="l" t="t" r="r" b="b"/>
            <a:pathLst>
              <a:path w="6591021" h="1301727">
                <a:moveTo>
                  <a:pt x="0" y="0"/>
                </a:moveTo>
                <a:lnTo>
                  <a:pt x="6591021" y="0"/>
                </a:lnTo>
                <a:lnTo>
                  <a:pt x="6591021" y="1301726"/>
                </a:lnTo>
                <a:lnTo>
                  <a:pt x="0" y="13017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00" y="2888656"/>
            <a:ext cx="12991538" cy="2313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64"/>
              </a:lnSpc>
            </a:pPr>
            <a:r>
              <a:rPr lang="en-US" sz="8800" spc="-502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INTRODUCING THE IKON ENTERPRISE SOLUTION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58433" y="8718627"/>
            <a:ext cx="2951552" cy="102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Presented by </a:t>
            </a:r>
          </a:p>
          <a:p>
            <a:pPr algn="l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Salesperson X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500463" y="8607437"/>
            <a:ext cx="2227848" cy="1511223"/>
          </a:xfrm>
          <a:custGeom>
            <a:avLst/>
            <a:gdLst/>
            <a:ahLst/>
            <a:cxnLst/>
            <a:rect l="l" t="t" r="r" b="b"/>
            <a:pathLst>
              <a:path w="2227848" h="1511223">
                <a:moveTo>
                  <a:pt x="0" y="0"/>
                </a:moveTo>
                <a:lnTo>
                  <a:pt x="2227848" y="0"/>
                </a:lnTo>
                <a:lnTo>
                  <a:pt x="2227848" y="1511223"/>
                </a:lnTo>
                <a:lnTo>
                  <a:pt x="0" y="151122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82235" y="624396"/>
            <a:ext cx="11482627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>
                <a:solidFill>
                  <a:srgbClr val="0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Dealer Branded, No-Cost Lot-Management and Retention Marketing</a:t>
            </a:r>
          </a:p>
          <a:p>
            <a:pPr algn="ctr">
              <a:lnSpc>
                <a:spcPts val="3510"/>
              </a:lnSpc>
              <a:spcBef>
                <a:spcPct val="0"/>
              </a:spcBef>
            </a:pPr>
            <a:endParaRPr lang="en-US" sz="2700">
              <a:solidFill>
                <a:srgbClr val="000000"/>
              </a:solidFill>
              <a:latin typeface="Muli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F1E87-86B9-46D2-379A-3DF1116188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2954" y="2998725"/>
            <a:ext cx="8032593" cy="67833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40913" y="1184481"/>
            <a:ext cx="1636656" cy="920619"/>
          </a:xfrm>
          <a:custGeom>
            <a:avLst/>
            <a:gdLst/>
            <a:ahLst/>
            <a:cxnLst/>
            <a:rect l="l" t="t" r="r" b="b"/>
            <a:pathLst>
              <a:path w="1636656" h="920619">
                <a:moveTo>
                  <a:pt x="0" y="0"/>
                </a:moveTo>
                <a:lnTo>
                  <a:pt x="1636655" y="0"/>
                </a:lnTo>
                <a:lnTo>
                  <a:pt x="1636655" y="920619"/>
                </a:lnTo>
                <a:lnTo>
                  <a:pt x="0" y="920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648906" y="586483"/>
            <a:ext cx="7180005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Dealer Branded Smart Marketing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259241" y="4205991"/>
            <a:ext cx="5905784" cy="5396598"/>
            <a:chOff x="0" y="0"/>
            <a:chExt cx="7874378" cy="719546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7874378" cy="1943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39"/>
                </a:lnSpc>
              </a:pPr>
              <a:r>
                <a:rPr lang="en-US" sz="3199">
                  <a:solidFill>
                    <a:srgbClr val="00000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Your brand...Your APP Owning the relationship with your customer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310452"/>
              <a:ext cx="7874378" cy="4885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Branded Loyalty Program</a:t>
              </a:r>
            </a:p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Your Branded Mobile App</a:t>
              </a:r>
            </a:p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Your Branded Service Alerts</a:t>
              </a:r>
            </a:p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Your Branded Campaigns</a:t>
              </a:r>
            </a:p>
            <a:p>
              <a:pPr marL="603885" lvl="1" indent="-301625" algn="l">
                <a:lnSpc>
                  <a:spcPts val="3639"/>
                </a:lnSpc>
                <a:buFont typeface="Arial"/>
                <a:buChar char="•"/>
              </a:pPr>
              <a:r>
                <a:rPr lang="en-US" sz="275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Your Branded BDC</a:t>
              </a:r>
            </a:p>
            <a:p>
              <a:pPr marL="603885" lvl="1" indent="-301625">
                <a:lnSpc>
                  <a:spcPts val="3639"/>
                </a:lnSpc>
                <a:buFont typeface="Arial"/>
                <a:buChar char="•"/>
              </a:pPr>
              <a:r>
                <a:rPr lang="en-US" sz="275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IKON Call center to help drive service appointments</a:t>
              </a:r>
            </a:p>
            <a:p>
              <a:pPr>
                <a:lnSpc>
                  <a:spcPts val="3639"/>
                </a:lnSpc>
              </a:pPr>
              <a:endParaRPr lang="en-US" sz="2799">
                <a:solidFill>
                  <a:srgbClr val="000000"/>
                </a:solidFill>
                <a:latin typeface="Muli Regular Roman"/>
              </a:endParaRPr>
            </a:p>
          </p:txBody>
        </p:sp>
      </p:grpSp>
      <p:pic>
        <p:nvPicPr>
          <p:cNvPr id="16" name="Picture 15" descr="A hand holding a cell phone&#10;&#10;Description automatically generated">
            <a:extLst>
              <a:ext uri="{FF2B5EF4-FFF2-40B4-BE49-F238E27FC236}">
                <a16:creationId xmlns:a16="http://schemas.microsoft.com/office/drawing/2014/main" id="{311875EB-AEA1-C1B6-B706-EB690FDDD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793" y="2315113"/>
            <a:ext cx="7253352" cy="8167961"/>
          </a:xfrm>
          <a:prstGeom prst="rect">
            <a:avLst/>
          </a:prstGeom>
        </p:spPr>
      </p:pic>
      <p:pic>
        <p:nvPicPr>
          <p:cNvPr id="3" name="Picture 2" descr="A green circle with white outline of a megaphone and a thumb up&#10;&#10;Description automatically generated">
            <a:extLst>
              <a:ext uri="{FF2B5EF4-FFF2-40B4-BE49-F238E27FC236}">
                <a16:creationId xmlns:a16="http://schemas.microsoft.com/office/drawing/2014/main" id="{5655F034-9D8D-DDB9-AE88-CB326CA346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76" y="549186"/>
            <a:ext cx="1938696" cy="19021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9">
            <a:extLst>
              <a:ext uri="{FF2B5EF4-FFF2-40B4-BE49-F238E27FC236}">
                <a16:creationId xmlns:a16="http://schemas.microsoft.com/office/drawing/2014/main" id="{3AEBCA89-B629-7E3A-D2E3-81CA69266267}"/>
              </a:ext>
            </a:extLst>
          </p:cNvPr>
          <p:cNvSpPr txBox="1"/>
          <p:nvPr/>
        </p:nvSpPr>
        <p:spPr>
          <a:xfrm>
            <a:off x="3632587" y="817813"/>
            <a:ext cx="9190065" cy="952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Designed for Compliance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FC18BF-BC7A-714D-A44A-E4F3444303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9725" y="5317067"/>
            <a:ext cx="5390046" cy="5194294"/>
          </a:xfrm>
          <a:prstGeom prst="rect">
            <a:avLst/>
          </a:prstGeom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4AA9B74D-5EBB-CD6E-82D4-239A26D30D4E}"/>
              </a:ext>
            </a:extLst>
          </p:cNvPr>
          <p:cNvSpPr txBox="1"/>
          <p:nvPr/>
        </p:nvSpPr>
        <p:spPr>
          <a:xfrm>
            <a:off x="14439398" y="473325"/>
            <a:ext cx="2569131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2800" dirty="0">
                <a:solidFill>
                  <a:srgbClr val="000000"/>
                </a:solidFill>
                <a:latin typeface="Roboto Black" panose="02000000000000000000" pitchFamily="2" charset="0"/>
              </a:rPr>
              <a:t>Integrated with: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EF3601-DE37-105E-DD78-CFD8C0948ECC}"/>
              </a:ext>
            </a:extLst>
          </p:cNvPr>
          <p:cNvGrpSpPr/>
          <p:nvPr/>
        </p:nvGrpSpPr>
        <p:grpSpPr>
          <a:xfrm>
            <a:off x="646758" y="6423867"/>
            <a:ext cx="3430425" cy="2420879"/>
            <a:chOff x="592902" y="6642231"/>
            <a:chExt cx="3430425" cy="242087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5947DC-3D54-E9CF-3A6C-4E3EA168532F}"/>
                </a:ext>
              </a:extLst>
            </p:cNvPr>
            <p:cNvSpPr txBox="1"/>
            <p:nvPr/>
          </p:nvSpPr>
          <p:spPr>
            <a:xfrm>
              <a:off x="592902" y="6642231"/>
              <a:ext cx="34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</a:rPr>
                <a:t>Business Credibility and Trust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4CEF3B-8B2D-BE62-B420-EE8AFFBBDC0B}"/>
                </a:ext>
              </a:extLst>
            </p:cNvPr>
            <p:cNvSpPr txBox="1"/>
            <p:nvPr/>
          </p:nvSpPr>
          <p:spPr>
            <a:xfrm>
              <a:off x="592902" y="7573644"/>
              <a:ext cx="34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</a:rPr>
                <a:t>Security and Risk Management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6AA6CA-D6BC-8292-FD8A-61DC290F0751}"/>
                </a:ext>
              </a:extLst>
            </p:cNvPr>
            <p:cNvSpPr txBox="1"/>
            <p:nvPr/>
          </p:nvSpPr>
          <p:spPr>
            <a:xfrm>
              <a:off x="592902" y="8601445"/>
              <a:ext cx="3430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</a:rPr>
                <a:t>Operational Efficiency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DD93D5-7A77-E2C5-F576-4FB2DC093DE5}"/>
              </a:ext>
            </a:extLst>
          </p:cNvPr>
          <p:cNvGrpSpPr/>
          <p:nvPr/>
        </p:nvGrpSpPr>
        <p:grpSpPr>
          <a:xfrm>
            <a:off x="9029393" y="6423241"/>
            <a:ext cx="3430425" cy="2421504"/>
            <a:chOff x="8873565" y="6641605"/>
            <a:chExt cx="3430425" cy="201272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8C0D2A-1F1A-1A56-BC7A-2A91C1575444}"/>
                </a:ext>
              </a:extLst>
            </p:cNvPr>
            <p:cNvSpPr txBox="1"/>
            <p:nvPr/>
          </p:nvSpPr>
          <p:spPr>
            <a:xfrm>
              <a:off x="8873565" y="6641605"/>
              <a:ext cx="34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</a:rPr>
                <a:t>Simplified Vendor Management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F49030-F038-3F1B-046C-A2871EDA2A57}"/>
                </a:ext>
              </a:extLst>
            </p:cNvPr>
            <p:cNvSpPr txBox="1"/>
            <p:nvPr/>
          </p:nvSpPr>
          <p:spPr>
            <a:xfrm>
              <a:off x="8873565" y="7823332"/>
              <a:ext cx="34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</a:rPr>
                <a:t>Client Retention and Satisfaction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7DEBC7-EAB8-570F-51DE-1D25FB17D16A}"/>
              </a:ext>
            </a:extLst>
          </p:cNvPr>
          <p:cNvGrpSpPr/>
          <p:nvPr/>
        </p:nvGrpSpPr>
        <p:grpSpPr>
          <a:xfrm>
            <a:off x="4838075" y="6423240"/>
            <a:ext cx="3430425" cy="2421505"/>
            <a:chOff x="4889062" y="6641605"/>
            <a:chExt cx="3430425" cy="19436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D56CCC-3C4D-8D0C-54FF-AC48192306E7}"/>
                </a:ext>
              </a:extLst>
            </p:cNvPr>
            <p:cNvSpPr txBox="1"/>
            <p:nvPr/>
          </p:nvSpPr>
          <p:spPr>
            <a:xfrm>
              <a:off x="4889062" y="6641605"/>
              <a:ext cx="34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</a:rPr>
                <a:t>Regulatory Compliance and Legal Protection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F015AB-2EDA-8DBD-F628-DC44B6E69CEE}"/>
                </a:ext>
              </a:extLst>
            </p:cNvPr>
            <p:cNvSpPr txBox="1"/>
            <p:nvPr/>
          </p:nvSpPr>
          <p:spPr>
            <a:xfrm>
              <a:off x="4889062" y="7754298"/>
              <a:ext cx="34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</a:rPr>
                <a:t>Financial and Business Growth</a:t>
              </a:r>
              <a:endParaRPr lang="en-US" sz="24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6" name="Picture 25" descr="A blue and green logo&#10;&#10;Description automatically generated">
            <a:extLst>
              <a:ext uri="{FF2B5EF4-FFF2-40B4-BE49-F238E27FC236}">
                <a16:creationId xmlns:a16="http://schemas.microsoft.com/office/drawing/2014/main" id="{5AEE7871-9C8B-61B7-F2E3-076E1B0133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760" y="3263235"/>
            <a:ext cx="10463054" cy="2474446"/>
          </a:xfrm>
          <a:prstGeom prst="rect">
            <a:avLst/>
          </a:prstGeom>
        </p:spPr>
      </p:pic>
      <p:pic>
        <p:nvPicPr>
          <p:cNvPr id="28" name="Picture 27" descr="A group of logos with text&#10;&#10;Description automatically generated">
            <a:extLst>
              <a:ext uri="{FF2B5EF4-FFF2-40B4-BE49-F238E27FC236}">
                <a16:creationId xmlns:a16="http://schemas.microsoft.com/office/drawing/2014/main" id="{C233DB14-8642-6EA7-46CC-736F962189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7368" y="1649745"/>
            <a:ext cx="3433190" cy="2183498"/>
          </a:xfrm>
          <a:prstGeom prst="rect">
            <a:avLst/>
          </a:prstGeom>
        </p:spPr>
      </p:pic>
      <p:pic>
        <p:nvPicPr>
          <p:cNvPr id="11" name="Picture 10" descr="A green circle with a white line on it and a car with a check mark on it&#10;&#10;Description automatically generated">
            <a:extLst>
              <a:ext uri="{FF2B5EF4-FFF2-40B4-BE49-F238E27FC236}">
                <a16:creationId xmlns:a16="http://schemas.microsoft.com/office/drawing/2014/main" id="{E244959C-9C7C-D91C-6E31-3986E0D1E5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2" y="491195"/>
            <a:ext cx="1932599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47346" y="3169877"/>
            <a:ext cx="5844521" cy="5324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No up-front capital expense for devices</a:t>
            </a:r>
          </a:p>
          <a:p>
            <a:pPr algn="l"/>
            <a:endParaRPr lang="en-US" sz="2599" dirty="0">
              <a:solidFill>
                <a:srgbClr val="00000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1799587" lvl="3" indent="-449897" algn="l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99587" lvl="3" indent="-449897" algn="l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99587" lvl="3" indent="-449897" algn="l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99587" lvl="3" indent="-449897" algn="l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Pre-load entire dealerships inventory: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$20 initial install per vehicle includes:</a:t>
            </a:r>
          </a:p>
          <a:p>
            <a:pPr marL="561339" lvl="1" indent="-280669" algn="l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Launch team to train entire dealership staff</a:t>
            </a:r>
          </a:p>
          <a:p>
            <a:pPr marL="561339" lvl="1" indent="-280669" algn="l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Train/certify dealer’s installers</a:t>
            </a:r>
          </a:p>
          <a:p>
            <a:pPr marL="561339" lvl="1" indent="-280669" algn="l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All Dealer Branded Point Of Sale, </a:t>
            </a:r>
            <a:b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Training &amp; Marketing Materials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21747" y="3190154"/>
            <a:ext cx="6786919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spc="24" dirty="0">
                <a:solidFill>
                  <a:srgbClr val="17375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We Invest in Our Dealer Partners!</a:t>
            </a:r>
            <a:br>
              <a:rPr lang="en-US" sz="3200" spc="24" dirty="0">
                <a:solidFill>
                  <a:srgbClr val="17375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200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3-5 years post sales marketing which includes Ikon’s complementary BDC for service and sales retention. </a:t>
            </a:r>
            <a:br>
              <a:rPr lang="en-US" sz="200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(No additional cost to the dealer) </a:t>
            </a:r>
            <a:br>
              <a:rPr lang="en-US" sz="265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240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spc="24" dirty="0">
                <a:solidFill>
                  <a:srgbClr val="17375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We align our profit with our dealer partner’s.</a:t>
            </a:r>
          </a:p>
          <a:p>
            <a:pPr algn="l"/>
            <a:endParaRPr lang="en-US" sz="2400" spc="24" dirty="0">
              <a:solidFill>
                <a:srgbClr val="17375E"/>
              </a:solidFill>
              <a:latin typeface="Muli Bold"/>
            </a:endParaRPr>
          </a:p>
          <a:p>
            <a:pPr algn="l"/>
            <a:r>
              <a:rPr lang="en-US" sz="200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Reinsurance friendly theft guarantee with low single digit loss ratio, hard add / non-cancelable income for the dealer with zero Admin fee. </a:t>
            </a:r>
            <a:br>
              <a:rPr lang="en-US" sz="200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200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spc="24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Dealer reserve for reinsurance program is $50 minimum per contract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93459" y="720819"/>
            <a:ext cx="9325111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Pricing &amp; Implementation</a:t>
            </a:r>
          </a:p>
        </p:txBody>
      </p:sp>
      <p:pic>
        <p:nvPicPr>
          <p:cNvPr id="13" name="Picture 12" descr="A person writing on a paper&#10;&#10;Description automatically generated">
            <a:extLst>
              <a:ext uri="{FF2B5EF4-FFF2-40B4-BE49-F238E27FC236}">
                <a16:creationId xmlns:a16="http://schemas.microsoft.com/office/drawing/2014/main" id="{B796AEE0-877A-8A33-AD8F-F063B618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396134" y="4990714"/>
            <a:ext cx="6891865" cy="5296286"/>
          </a:xfrm>
          <a:prstGeom prst="rect">
            <a:avLst/>
          </a:prstGeom>
        </p:spPr>
      </p:pic>
      <p:pic>
        <p:nvPicPr>
          <p:cNvPr id="14" name="Picture 13" descr="A green circle with a white line on it and a car and a dollar sign&#10;&#10;Description automatically generated">
            <a:extLst>
              <a:ext uri="{FF2B5EF4-FFF2-40B4-BE49-F238E27FC236}">
                <a16:creationId xmlns:a16="http://schemas.microsoft.com/office/drawing/2014/main" id="{D57E564A-C0FB-1A72-EE23-8A62958AA1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25" y="492638"/>
            <a:ext cx="1950889" cy="190211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3C97EA-6519-86F6-AC9A-A44F84475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87366"/>
              </p:ext>
            </p:extLst>
          </p:nvPr>
        </p:nvGraphicFramePr>
        <p:xfrm>
          <a:off x="1047346" y="3724174"/>
          <a:ext cx="5424875" cy="837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773">
                  <a:extLst>
                    <a:ext uri="{9D8B030D-6E8A-4147-A177-3AD203B41FA5}">
                      <a16:colId xmlns:a16="http://schemas.microsoft.com/office/drawing/2014/main" val="3756373121"/>
                    </a:ext>
                  </a:extLst>
                </a:gridCol>
                <a:gridCol w="565565">
                  <a:extLst>
                    <a:ext uri="{9D8B030D-6E8A-4147-A177-3AD203B41FA5}">
                      <a16:colId xmlns:a16="http://schemas.microsoft.com/office/drawing/2014/main" val="3487429069"/>
                    </a:ext>
                  </a:extLst>
                </a:gridCol>
                <a:gridCol w="682579">
                  <a:extLst>
                    <a:ext uri="{9D8B030D-6E8A-4147-A177-3AD203B41FA5}">
                      <a16:colId xmlns:a16="http://schemas.microsoft.com/office/drawing/2014/main" val="71330355"/>
                    </a:ext>
                  </a:extLst>
                </a:gridCol>
                <a:gridCol w="565565">
                  <a:extLst>
                    <a:ext uri="{9D8B030D-6E8A-4147-A177-3AD203B41FA5}">
                      <a16:colId xmlns:a16="http://schemas.microsoft.com/office/drawing/2014/main" val="1057453423"/>
                    </a:ext>
                  </a:extLst>
                </a:gridCol>
                <a:gridCol w="624072">
                  <a:extLst>
                    <a:ext uri="{9D8B030D-6E8A-4147-A177-3AD203B41FA5}">
                      <a16:colId xmlns:a16="http://schemas.microsoft.com/office/drawing/2014/main" val="3394717939"/>
                    </a:ext>
                  </a:extLst>
                </a:gridCol>
                <a:gridCol w="614321">
                  <a:extLst>
                    <a:ext uri="{9D8B030D-6E8A-4147-A177-3AD203B41FA5}">
                      <a16:colId xmlns:a16="http://schemas.microsoft.com/office/drawing/2014/main" val="312558242"/>
                    </a:ext>
                  </a:extLst>
                </a:gridCol>
              </a:tblGrid>
              <a:tr h="423913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Description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 Sale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 Years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 Years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 Years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 Years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40497611"/>
                  </a:ext>
                </a:extLst>
              </a:tr>
              <a:tr h="331148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 Pricing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$59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$249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$299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$309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$319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989058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A741C2-0D5D-64B2-60B1-2B5C0E58F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744008"/>
              </p:ext>
            </p:extLst>
          </p:nvPr>
        </p:nvGraphicFramePr>
        <p:xfrm>
          <a:off x="1047346" y="4791312"/>
          <a:ext cx="5424874" cy="1656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437">
                  <a:extLst>
                    <a:ext uri="{9D8B030D-6E8A-4147-A177-3AD203B41FA5}">
                      <a16:colId xmlns:a16="http://schemas.microsoft.com/office/drawing/2014/main" val="1904140248"/>
                    </a:ext>
                  </a:extLst>
                </a:gridCol>
                <a:gridCol w="2712437">
                  <a:extLst>
                    <a:ext uri="{9D8B030D-6E8A-4147-A177-3AD203B41FA5}">
                      <a16:colId xmlns:a16="http://schemas.microsoft.com/office/drawing/2014/main" val="3190549369"/>
                    </a:ext>
                  </a:extLst>
                </a:gridCol>
              </a:tblGrid>
              <a:tr h="443297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Sales Enrollment Rate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Rebate Amount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73021733"/>
                  </a:ext>
                </a:extLst>
              </a:tr>
              <a:tr h="303222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30%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$30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77866923"/>
                  </a:ext>
                </a:extLst>
              </a:tr>
              <a:tr h="303222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40%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$40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2948329"/>
                  </a:ext>
                </a:extLst>
              </a:tr>
              <a:tr h="303222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50%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$50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40713046"/>
                  </a:ext>
                </a:extLst>
              </a:tr>
              <a:tr h="303222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60%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1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$60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9815033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067390"/>
            <a:ext cx="18288000" cy="5943600"/>
          </a:xfrm>
          <a:prstGeom prst="rect">
            <a:avLst/>
          </a:prstGeom>
          <a:solidFill>
            <a:srgbClr val="66CC66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0236" y="746321"/>
            <a:ext cx="2156107" cy="1461661"/>
          </a:xfrm>
          <a:custGeom>
            <a:avLst/>
            <a:gdLst/>
            <a:ahLst/>
            <a:cxnLst/>
            <a:rect l="l" t="t" r="r" b="b"/>
            <a:pathLst>
              <a:path w="2156107" h="1461661">
                <a:moveTo>
                  <a:pt x="0" y="0"/>
                </a:moveTo>
                <a:lnTo>
                  <a:pt x="2156107" y="0"/>
                </a:lnTo>
                <a:lnTo>
                  <a:pt x="2156107" y="1461660"/>
                </a:lnTo>
                <a:lnTo>
                  <a:pt x="0" y="14616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7F58C9-3311-BCA2-63C1-72178F230FAF}"/>
              </a:ext>
            </a:extLst>
          </p:cNvPr>
          <p:cNvSpPr/>
          <p:nvPr/>
        </p:nvSpPr>
        <p:spPr>
          <a:xfrm>
            <a:off x="7086600" y="4344099"/>
            <a:ext cx="10363200" cy="2562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782972" y="4411831"/>
            <a:ext cx="10710708" cy="3627269"/>
          </a:xfrm>
          <a:custGeom>
            <a:avLst/>
            <a:gdLst/>
            <a:ahLst/>
            <a:cxnLst/>
            <a:rect l="l" t="t" r="r" b="b"/>
            <a:pathLst>
              <a:path w="10710708" h="3627269">
                <a:moveTo>
                  <a:pt x="0" y="0"/>
                </a:moveTo>
                <a:lnTo>
                  <a:pt x="10710708" y="0"/>
                </a:lnTo>
                <a:lnTo>
                  <a:pt x="10710708" y="3627269"/>
                </a:lnTo>
                <a:lnTo>
                  <a:pt x="0" y="36272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320" y="3577167"/>
            <a:ext cx="4924047" cy="4924047"/>
          </a:xfrm>
          <a:custGeom>
            <a:avLst/>
            <a:gdLst/>
            <a:ahLst/>
            <a:cxnLst/>
            <a:rect l="l" t="t" r="r" b="b"/>
            <a:pathLst>
              <a:path w="4924047" h="4924047">
                <a:moveTo>
                  <a:pt x="0" y="0"/>
                </a:moveTo>
                <a:lnTo>
                  <a:pt x="4924047" y="0"/>
                </a:lnTo>
                <a:lnTo>
                  <a:pt x="4924047" y="4924047"/>
                </a:lnTo>
                <a:lnTo>
                  <a:pt x="0" y="4924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94320" y="5262617"/>
            <a:ext cx="4924047" cy="203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1"/>
              </a:lnSpc>
            </a:pPr>
            <a:r>
              <a:rPr lang="en-US" sz="5801">
                <a:solidFill>
                  <a:srgbClr val="FFFFFF"/>
                </a:solidFill>
                <a:latin typeface="Roboto Black" panose="02000000000000000000" pitchFamily="2" charset="0"/>
              </a:rPr>
              <a:t>What Our Clients are saying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9AE257-1005-B592-0356-A02C2E06B3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276" y="801042"/>
            <a:ext cx="12372229" cy="135221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6585EC-4EE2-0A18-7DB1-7EA4A4D58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" y="5977299"/>
            <a:ext cx="18273619" cy="4309701"/>
          </a:xfrm>
          <a:prstGeom prst="rect">
            <a:avLst/>
          </a:prstGeom>
          <a:noFill/>
        </p:spPr>
      </p:pic>
      <p:grpSp>
        <p:nvGrpSpPr>
          <p:cNvPr id="2" name="Group 2"/>
          <p:cNvGrpSpPr/>
          <p:nvPr/>
        </p:nvGrpSpPr>
        <p:grpSpPr>
          <a:xfrm>
            <a:off x="1028700" y="1679989"/>
            <a:ext cx="8490882" cy="2629713"/>
            <a:chOff x="0" y="0"/>
            <a:chExt cx="11321176" cy="3506285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1321176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800"/>
                </a:lnSpc>
              </a:pPr>
              <a:r>
                <a:rPr lang="en-US" sz="9000">
                  <a:solidFill>
                    <a:srgbClr val="000000"/>
                  </a:solidFill>
                  <a:latin typeface="Roboto Black" panose="02000000000000000000" pitchFamily="2" charset="0"/>
                </a:rPr>
                <a:t>Thank You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069994"/>
              <a:ext cx="11321176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Reach out to our team to get for any inquiries or clarifications.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109671" y="1191557"/>
            <a:ext cx="4036376" cy="1139691"/>
            <a:chOff x="0" y="-28575"/>
            <a:chExt cx="5381834" cy="1519588"/>
          </a:xfrm>
        </p:grpSpPr>
        <p:sp>
          <p:nvSpPr>
            <p:cNvPr id="6" name="TextBox 6"/>
            <p:cNvSpPr txBox="1"/>
            <p:nvPr/>
          </p:nvSpPr>
          <p:spPr>
            <a:xfrm>
              <a:off x="0" y="-28575"/>
              <a:ext cx="5381834" cy="739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Phone Number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62636"/>
              <a:ext cx="5211194" cy="62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9"/>
                </a:lnSpc>
              </a:pPr>
              <a:r>
                <a:rPr lang="en-US" sz="2999">
                  <a:solidFill>
                    <a:srgbClr val="66CC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123-456-7890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09671" y="2879578"/>
            <a:ext cx="5664012" cy="1139691"/>
            <a:chOff x="0" y="-28575"/>
            <a:chExt cx="7552016" cy="1519588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5381835" cy="739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00000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Email Address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62636"/>
              <a:ext cx="7552016" cy="62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  <a:spcBef>
                  <a:spcPct val="0"/>
                </a:spcBef>
              </a:pPr>
              <a:r>
                <a:rPr lang="en-US" sz="2999" u="none">
                  <a:solidFill>
                    <a:srgbClr val="66CC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hello@reallygreatsite.com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A520089-FE2C-44E5-24C9-DAFB852F053A}"/>
              </a:ext>
            </a:extLst>
          </p:cNvPr>
          <p:cNvSpPr/>
          <p:nvPr/>
        </p:nvSpPr>
        <p:spPr>
          <a:xfrm>
            <a:off x="-13572" y="5977298"/>
            <a:ext cx="18301571" cy="4309701"/>
          </a:xfrm>
          <a:prstGeom prst="rect">
            <a:avLst/>
          </a:prstGeom>
          <a:gradFill>
            <a:gsLst>
              <a:gs pos="23000">
                <a:srgbClr val="0D0D0D">
                  <a:alpha val="38000"/>
                </a:srgbClr>
              </a:gs>
              <a:gs pos="53000">
                <a:schemeClr val="bg1">
                  <a:alpha val="43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2936402" y="9095443"/>
            <a:ext cx="1260839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Because Connectivity Drives Customers Back to the Dealership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66CC66"/>
            </a:gs>
            <a:gs pos="66000">
              <a:srgbClr val="66CC66">
                <a:lumMod val="56000"/>
                <a:lumOff val="44000"/>
              </a:srgbClr>
            </a:gs>
            <a:gs pos="100000">
              <a:srgbClr val="66CC66">
                <a:alpha val="0"/>
              </a:srgb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60567B-82C8-6172-6C3B-8E87F185C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" y="0"/>
            <a:ext cx="18285538" cy="10286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721E38-3841-FBFE-74EF-9454B92C8DD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D0D0D"/>
              </a:gs>
              <a:gs pos="41000">
                <a:srgbClr val="0D0D0D">
                  <a:alpha val="45000"/>
                </a:srgbClr>
              </a:gs>
              <a:gs pos="81000">
                <a:srgbClr val="66CC66">
                  <a:alpha val="0"/>
                </a:srgbClr>
              </a:gs>
            </a:gsLst>
            <a:lin ang="144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8789158" y="4099560"/>
            <a:ext cx="9144000" cy="4957403"/>
            <a:chOff x="-1988271" y="0"/>
            <a:chExt cx="13764706" cy="5313733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4" name="TextBox 4"/>
            <p:cNvSpPr txBox="1"/>
            <p:nvPr/>
          </p:nvSpPr>
          <p:spPr>
            <a:xfrm>
              <a:off x="-1081128" y="0"/>
              <a:ext cx="6756164" cy="92096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0"/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740"/>
                </a:lnSpc>
              </a:pPr>
              <a:r>
                <a:rPr lang="en-US" sz="5616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Who We Are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988271" y="1306834"/>
              <a:ext cx="13764706" cy="4006899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317500"/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marL="690881" lvl="1" indent="-345440" algn="l">
                <a:lnSpc>
                  <a:spcPts val="4160"/>
                </a:lnSpc>
                <a:buFont typeface="Arial"/>
                <a:buChar char="•"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Ikon is founded by tech savvy dealers that have been leveraging technology for decades</a:t>
              </a:r>
            </a:p>
            <a:p>
              <a:pPr marL="690881" lvl="1" indent="-345440" algn="l">
                <a:lnSpc>
                  <a:spcPts val="4160"/>
                </a:lnSpc>
                <a:buFont typeface="Arial"/>
                <a:buChar char="•"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Over 20 million invested in software and hardware</a:t>
              </a:r>
            </a:p>
            <a:p>
              <a:pPr marL="690881" lvl="1" indent="-345440" algn="l">
                <a:lnSpc>
                  <a:spcPts val="4160"/>
                </a:lnSpc>
                <a:buFont typeface="Arial"/>
                <a:buChar char="•"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Used by Dealers Coast to Coast</a:t>
              </a:r>
            </a:p>
            <a:p>
              <a:pPr marL="690881" lvl="1" indent="-345440" algn="l">
                <a:lnSpc>
                  <a:spcPts val="4160"/>
                </a:lnSpc>
                <a:buFont typeface="Arial"/>
                <a:buChar char="•"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Multi-level customer support team</a:t>
              </a:r>
            </a:p>
            <a:p>
              <a:pPr marL="690881" lvl="1" indent="-345440" algn="l">
                <a:lnSpc>
                  <a:spcPts val="4160"/>
                </a:lnSpc>
                <a:buFont typeface="Arial"/>
                <a:buChar char="•"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</a:rPr>
                <a:t>Part of a Multinational Organization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874F6F7-0585-550B-972D-1D42F7310A74}"/>
              </a:ext>
            </a:extLst>
          </p:cNvPr>
          <p:cNvSpPr/>
          <p:nvPr/>
        </p:nvSpPr>
        <p:spPr>
          <a:xfrm>
            <a:off x="0" y="0"/>
            <a:ext cx="354842" cy="10287000"/>
          </a:xfrm>
          <a:prstGeom prst="rect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3848602" y="1579808"/>
            <a:ext cx="11730065" cy="533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Improving A Dealer’s Connection to Customers Every Step!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8602" y="636324"/>
            <a:ext cx="11433151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67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Product Benefits to Dealers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7EE75-FEB1-E149-30B9-DFB7DE1CFAB4}"/>
              </a:ext>
            </a:extLst>
          </p:cNvPr>
          <p:cNvGrpSpPr/>
          <p:nvPr/>
        </p:nvGrpSpPr>
        <p:grpSpPr>
          <a:xfrm>
            <a:off x="619558" y="4268562"/>
            <a:ext cx="17111300" cy="4120923"/>
            <a:chOff x="619558" y="4268562"/>
            <a:chExt cx="17111300" cy="4120923"/>
          </a:xfrm>
        </p:grpSpPr>
        <p:sp>
          <p:nvSpPr>
            <p:cNvPr id="10" name="TextBox 10"/>
            <p:cNvSpPr txBox="1"/>
            <p:nvPr/>
          </p:nvSpPr>
          <p:spPr>
            <a:xfrm>
              <a:off x="11212412" y="7289825"/>
              <a:ext cx="3106097" cy="723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01212A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Grow Service Revenue </a:t>
              </a:r>
            </a:p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01212A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and Repair Orders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015877" y="4268562"/>
              <a:ext cx="2256246" cy="361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01212A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Add Sales Profit</a:t>
              </a:r>
            </a:p>
          </p:txBody>
        </p:sp>
        <p:sp>
          <p:nvSpPr>
            <p:cNvPr id="3" name="TextBox 3"/>
            <p:cNvSpPr txBox="1"/>
            <p:nvPr/>
          </p:nvSpPr>
          <p:spPr>
            <a:xfrm>
              <a:off x="619558" y="4268562"/>
              <a:ext cx="2563045" cy="723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01212A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Manage Inventory and Risk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387537" y="7289825"/>
              <a:ext cx="2270007" cy="1099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01212A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Increase Sales Efficiency and Effectiveness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042981" y="4268562"/>
              <a:ext cx="2687877" cy="1099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01212A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Improve Customer Loyalty and Dealer Branding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55DF0DE-DCC8-D41C-340D-B9125F252501}"/>
                </a:ext>
              </a:extLst>
            </p:cNvPr>
            <p:cNvCxnSpPr>
              <a:cxnSpLocks/>
            </p:cNvCxnSpPr>
            <p:nvPr/>
          </p:nvCxnSpPr>
          <p:spPr>
            <a:xfrm>
              <a:off x="3768291" y="4531009"/>
              <a:ext cx="13810" cy="3120766"/>
            </a:xfrm>
            <a:prstGeom prst="line">
              <a:avLst/>
            </a:prstGeom>
            <a:ln w="57150">
              <a:solidFill>
                <a:srgbClr val="66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CB76B30-A2F3-F15B-1ED4-FF8376053C10}"/>
                </a:ext>
              </a:extLst>
            </p:cNvPr>
            <p:cNvCxnSpPr>
              <a:cxnSpLocks/>
            </p:cNvCxnSpPr>
            <p:nvPr/>
          </p:nvCxnSpPr>
          <p:spPr>
            <a:xfrm>
              <a:off x="7431220" y="4523168"/>
              <a:ext cx="13810" cy="3120766"/>
            </a:xfrm>
            <a:prstGeom prst="line">
              <a:avLst/>
            </a:prstGeom>
            <a:ln w="57150">
              <a:solidFill>
                <a:srgbClr val="66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FC8950-65A8-9B96-1615-8BB1353E7D69}"/>
                </a:ext>
              </a:extLst>
            </p:cNvPr>
            <p:cNvCxnSpPr>
              <a:cxnSpLocks/>
            </p:cNvCxnSpPr>
            <p:nvPr/>
          </p:nvCxnSpPr>
          <p:spPr>
            <a:xfrm>
              <a:off x="10806704" y="4523168"/>
              <a:ext cx="13810" cy="3120766"/>
            </a:xfrm>
            <a:prstGeom prst="line">
              <a:avLst/>
            </a:prstGeom>
            <a:ln w="57150">
              <a:solidFill>
                <a:srgbClr val="66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F84798D-A92E-0764-35E6-FD5FD0A9C2E2}"/>
                </a:ext>
              </a:extLst>
            </p:cNvPr>
            <p:cNvCxnSpPr>
              <a:cxnSpLocks/>
            </p:cNvCxnSpPr>
            <p:nvPr/>
          </p:nvCxnSpPr>
          <p:spPr>
            <a:xfrm>
              <a:off x="14703501" y="4523168"/>
              <a:ext cx="13810" cy="3120766"/>
            </a:xfrm>
            <a:prstGeom prst="line">
              <a:avLst/>
            </a:prstGeom>
            <a:ln w="57150">
              <a:solidFill>
                <a:srgbClr val="66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DE0A442-A585-947A-A88A-A26731CA2E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70" y="3695918"/>
            <a:ext cx="17822660" cy="4790948"/>
          </a:xfrm>
          <a:prstGeom prst="rect">
            <a:avLst/>
          </a:prstGeom>
        </p:spPr>
      </p:pic>
      <p:pic>
        <p:nvPicPr>
          <p:cNvPr id="19" name="Picture 18" descr="A green circle with white and black logo&#10;&#10;Description automatically generated">
            <a:extLst>
              <a:ext uri="{FF2B5EF4-FFF2-40B4-BE49-F238E27FC236}">
                <a16:creationId xmlns:a16="http://schemas.microsoft.com/office/drawing/2014/main" id="{C1CD1E81-1D80-217A-98F8-819C382B9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35" y="455328"/>
            <a:ext cx="1950889" cy="19021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3733800" y="527024"/>
            <a:ext cx="7180005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000000"/>
                </a:solidFill>
                <a:latin typeface="Roboto Black" panose="02000000000000000000" pitchFamily="2" charset="0"/>
              </a:rPr>
              <a:t>No Cost Lot Management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118765" y="4361683"/>
            <a:ext cx="6346655" cy="3266499"/>
            <a:chOff x="-153069" y="0"/>
            <a:chExt cx="8462207" cy="435533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8309138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3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No-Cost Lot Management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53069" y="906268"/>
              <a:ext cx="8309138" cy="3449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79"/>
                </a:lnSpc>
              </a:pPr>
              <a:endParaRPr dirty="0"/>
            </a:p>
            <a:p>
              <a:pPr marL="561339" lvl="1" indent="-280669" algn="l">
                <a:lnSpc>
                  <a:spcPts val="3379"/>
                </a:lnSpc>
                <a:buFont typeface="Arial"/>
                <a:buChar char="•"/>
              </a:pPr>
              <a:r>
                <a:rPr lang="en-US" sz="2599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Find the Car, Find the </a:t>
              </a:r>
              <a:r>
                <a:rPr lang="en-US" sz="2599" dirty="0" err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Keys</a:t>
              </a:r>
              <a:r>
                <a:rPr lang="en-US" sz="2599" baseline="40000" dirty="0" err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TM</a:t>
              </a:r>
              <a:endParaRPr lang="en-US" sz="2599" baseline="40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marL="561339" lvl="1" indent="-280669" algn="l">
                <a:lnSpc>
                  <a:spcPts val="3379"/>
                </a:lnSpc>
                <a:buFont typeface="Arial"/>
                <a:buChar char="•"/>
              </a:pPr>
              <a:r>
                <a:rPr lang="en-US" sz="2599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Theft Deterrence/Recovery</a:t>
              </a:r>
            </a:p>
            <a:p>
              <a:pPr marL="561339" lvl="1" indent="-280669" algn="l">
                <a:lnSpc>
                  <a:spcPts val="3379"/>
                </a:lnSpc>
                <a:buFont typeface="Arial"/>
                <a:buChar char="•"/>
              </a:pPr>
              <a:r>
                <a:rPr lang="en-US" sz="2599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Integrated Car and Key Location</a:t>
              </a:r>
            </a:p>
            <a:p>
              <a:pPr marL="561339" lvl="1" indent="-280669" algn="l">
                <a:lnSpc>
                  <a:spcPts val="3379"/>
                </a:lnSpc>
                <a:buFont typeface="Arial"/>
                <a:buChar char="•"/>
              </a:pPr>
              <a:r>
                <a:rPr lang="en-US" sz="2599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Battery Status Reporting and more</a:t>
              </a:r>
            </a:p>
            <a:p>
              <a:pPr algn="l">
                <a:lnSpc>
                  <a:spcPts val="3379"/>
                </a:lnSpc>
              </a:pPr>
              <a:endParaRPr lang="en-US" sz="2599" dirty="0">
                <a:solidFill>
                  <a:srgbClr val="000000"/>
                </a:solidFill>
                <a:latin typeface="Muli Regular Roman"/>
              </a:endParaRPr>
            </a:p>
          </p:txBody>
        </p: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AA9724C4-1EED-2026-7CC5-5578077049CD}"/>
              </a:ext>
            </a:extLst>
          </p:cNvPr>
          <p:cNvSpPr txBox="1"/>
          <p:nvPr/>
        </p:nvSpPr>
        <p:spPr>
          <a:xfrm>
            <a:off x="12233567" y="7930560"/>
            <a:ext cx="5953924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79"/>
              </a:lnSpc>
            </a:pPr>
            <a:r>
              <a:rPr lang="en-US" sz="3999" spc="265" dirty="0">
                <a:solidFill>
                  <a:srgbClr val="00AF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Inventory Age </a:t>
            </a:r>
            <a:r>
              <a:rPr lang="en-US" sz="3999" spc="265" dirty="0">
                <a:latin typeface="Roboto Medium" panose="02000000000000000000" pitchFamily="2" charset="0"/>
                <a:ea typeface="Roboto Medium" panose="02000000000000000000" pitchFamily="2" charset="0"/>
              </a:rPr>
              <a:t>Indicator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5BEF98-9270-9E0A-2DBD-9A8CC112E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29" y="2703486"/>
            <a:ext cx="11525697" cy="7156478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D75D6466-0C93-C5DA-752E-EF289C4F8BB4}"/>
              </a:ext>
            </a:extLst>
          </p:cNvPr>
          <p:cNvSpPr txBox="1"/>
          <p:nvPr/>
        </p:nvSpPr>
        <p:spPr>
          <a:xfrm>
            <a:off x="12233567" y="2432024"/>
            <a:ext cx="5767417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en-US" sz="4336" spc="299" dirty="0">
                <a:solidFill>
                  <a:srgbClr val="66CC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45</a:t>
            </a:r>
            <a:r>
              <a:rPr lang="en-US" sz="4336" spc="299" dirty="0">
                <a:solidFill>
                  <a:srgbClr val="00AF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4336" spc="299" dirty="0">
                <a:solidFill>
                  <a:srgbClr val="39362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Minutes saved per sale</a:t>
            </a:r>
          </a:p>
        </p:txBody>
      </p:sp>
      <p:pic>
        <p:nvPicPr>
          <p:cNvPr id="16" name="Picture 15" descr="A hand and car in a circle&#10;&#10;Description automatically generated">
            <a:extLst>
              <a:ext uri="{FF2B5EF4-FFF2-40B4-BE49-F238E27FC236}">
                <a16:creationId xmlns:a16="http://schemas.microsoft.com/office/drawing/2014/main" id="{6A81AB50-60E1-E30A-4BE5-0CF620B49B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76" y="427036"/>
            <a:ext cx="1944793" cy="19021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3572077" y="566947"/>
            <a:ext cx="7180005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Business Building Platform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71689" y="4216786"/>
            <a:ext cx="5902933" cy="3947561"/>
            <a:chOff x="0" y="0"/>
            <a:chExt cx="7870578" cy="52634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7870578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39"/>
                </a:lnSpc>
              </a:pPr>
              <a:r>
                <a:rPr lang="en-US" sz="3199">
                  <a:solidFill>
                    <a:srgbClr val="000000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Business Building Platform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15052"/>
              <a:ext cx="7870578" cy="4248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9"/>
                </a:lnSpc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 platform that builds a long-term relationship with customers.</a:t>
              </a:r>
            </a:p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Connected Car Value-add</a:t>
              </a:r>
            </a:p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Grows Per Vehicle Revenue</a:t>
              </a:r>
            </a:p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Builds Your Customer Database</a:t>
              </a:r>
            </a:p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Powers Retention Marketing</a:t>
              </a:r>
            </a:p>
            <a:p>
              <a:pPr marL="604518" lvl="1" indent="-302259" algn="l">
                <a:lnSpc>
                  <a:spcPts val="363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Drives ROI You Can Measure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BAD7523-B67F-3D56-68B3-6BFBC8863C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155" y="727108"/>
            <a:ext cx="13964845" cy="9559892"/>
          </a:xfrm>
          <a:prstGeom prst="rect">
            <a:avLst/>
          </a:prstGeom>
        </p:spPr>
      </p:pic>
      <p:pic>
        <p:nvPicPr>
          <p:cNvPr id="3" name="Picture 2" descr="A computer screen with gears coming out of it&#10;&#10;Description automatically generated">
            <a:extLst>
              <a:ext uri="{FF2B5EF4-FFF2-40B4-BE49-F238E27FC236}">
                <a16:creationId xmlns:a16="http://schemas.microsoft.com/office/drawing/2014/main" id="{A4974154-069B-9B6A-514C-AD316426BF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19" y="464220"/>
            <a:ext cx="1956986" cy="19021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hlinkClick r:id="rId2"/>
            <a:extLst>
              <a:ext uri="{FF2B5EF4-FFF2-40B4-BE49-F238E27FC236}">
                <a16:creationId xmlns:a16="http://schemas.microsoft.com/office/drawing/2014/main" id="{7D8BD189-A7D4-9C4A-41B1-E54A02B74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628" r="4988"/>
          <a:stretch/>
        </p:blipFill>
        <p:spPr>
          <a:xfrm>
            <a:off x="12405815" y="1057561"/>
            <a:ext cx="5710736" cy="5286089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0C4300AB-024D-F08E-80B0-C6696E39FF2C}"/>
              </a:ext>
            </a:extLst>
          </p:cNvPr>
          <p:cNvSpPr txBox="1"/>
          <p:nvPr/>
        </p:nvSpPr>
        <p:spPr>
          <a:xfrm>
            <a:off x="3507475" y="668580"/>
            <a:ext cx="889834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Stolen Vehicle Recovery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05D287-7A14-5988-7E97-01E5FDEFC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5919" y="692676"/>
            <a:ext cx="1570216" cy="157021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A9F2899-8451-2959-6618-72E1DA0872A6}"/>
              </a:ext>
            </a:extLst>
          </p:cNvPr>
          <p:cNvGrpSpPr/>
          <p:nvPr/>
        </p:nvGrpSpPr>
        <p:grpSpPr>
          <a:xfrm>
            <a:off x="6007894" y="2857500"/>
            <a:ext cx="4494597" cy="2058761"/>
            <a:chOff x="10058400" y="8243668"/>
            <a:chExt cx="3408317" cy="1561188"/>
          </a:xfrm>
        </p:grpSpPr>
        <p:pic>
          <p:nvPicPr>
            <p:cNvPr id="13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C52B3719-8A90-75CC-6699-2D0E5D35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0" y="8243668"/>
              <a:ext cx="1571108" cy="15611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43B0B5-D721-F3E7-3750-5DC88CAED19B}"/>
                </a:ext>
              </a:extLst>
            </p:cNvPr>
            <p:cNvSpPr txBox="1"/>
            <p:nvPr/>
          </p:nvSpPr>
          <p:spPr>
            <a:xfrm>
              <a:off x="11476509" y="8806364"/>
              <a:ext cx="1282712" cy="350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latin typeface="Roboto" panose="02000000000000000000" pitchFamily="2" charset="0"/>
                  <a:ea typeface="Roboto" panose="02000000000000000000" pitchFamily="2" charset="0"/>
                  <a:cs typeface="+mn-lt"/>
                </a:rPr>
                <a:t>Minutes</a:t>
              </a:r>
              <a:endParaRPr lang="en-US" sz="2400" b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4F978B-6DCE-3FBC-A2F7-9E9F6D3080FC}"/>
                </a:ext>
              </a:extLst>
            </p:cNvPr>
            <p:cNvSpPr txBox="1"/>
            <p:nvPr/>
          </p:nvSpPr>
          <p:spPr>
            <a:xfrm>
              <a:off x="11476509" y="9176588"/>
              <a:ext cx="1990208" cy="490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800">
                  <a:solidFill>
                    <a:srgbClr val="01202A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lt"/>
                </a:rPr>
                <a:t>AVERAGE VEHICLE </a:t>
              </a:r>
              <a:r>
                <a:rPr lang="es-MX" sz="1800" b="1">
                  <a:solidFill>
                    <a:srgbClr val="01202A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lt"/>
                </a:rPr>
                <a:t>RECOVERY TIME</a:t>
              </a:r>
              <a:r>
                <a:rPr lang="es-MX" sz="1800" b="1">
                  <a:solidFill>
                    <a:srgbClr val="01202A"/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/>
                </a:rPr>
                <a:t> </a:t>
              </a:r>
              <a:endParaRPr lang="en-US" sz="1800">
                <a:solidFill>
                  <a:srgbClr val="01202A"/>
                </a:solidFill>
                <a:latin typeface="Roboto" panose="02000000000000000000" pitchFamily="2" charset="0"/>
                <a:ea typeface="Roboto" panose="02000000000000000000" pitchFamily="2" charset="0"/>
                <a:cs typeface="Segoe U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5CE67F-BE07-F869-934E-4EB148158CE8}"/>
              </a:ext>
            </a:extLst>
          </p:cNvPr>
          <p:cNvSpPr txBox="1"/>
          <p:nvPr/>
        </p:nvSpPr>
        <p:spPr>
          <a:xfrm>
            <a:off x="6172200" y="6497053"/>
            <a:ext cx="9185729" cy="312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"/>
              </a:spcAft>
            </a:pP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Ikon Theft </a:t>
            </a:r>
            <a:r>
              <a:rPr lang="en-US" sz="2800" dirty="0">
                <a:solidFill>
                  <a:srgbClr val="66CC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Warranty</a:t>
            </a:r>
          </a:p>
          <a:p>
            <a:pPr>
              <a:spcAft>
                <a:spcPts val="50"/>
              </a:spcAft>
            </a:pPr>
            <a:r>
              <a:rPr lang="en-US" sz="2800" dirty="0">
                <a:solidFill>
                  <a:srgbClr val="66CC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3,000 Dealer Benefit</a:t>
            </a: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br>
              <a:rPr lang="en-US" sz="2800" dirty="0">
                <a:latin typeface="Muli Bold" pitchFamily="2" charset="0"/>
              </a:rPr>
            </a:br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Up to </a:t>
            </a:r>
            <a:r>
              <a:rPr lang="en-US" sz="2800" b="1" dirty="0">
                <a:solidFill>
                  <a:srgbClr val="66CC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$10,000</a:t>
            </a: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for your customer</a:t>
            </a:r>
            <a:br>
              <a:rPr lang="en-US" sz="2800" dirty="0">
                <a:latin typeface="Muli Bold" pitchFamily="2" charset="0"/>
              </a:rPr>
            </a:br>
            <a:br>
              <a:rPr lang="en-US" sz="2800" dirty="0">
                <a:latin typeface="Muli Bold" pitchFamily="2" charset="0"/>
              </a:rPr>
            </a:br>
            <a:r>
              <a:rPr lang="en-US" sz="2800" dirty="0">
                <a:solidFill>
                  <a:srgbClr val="66CC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$1,000 </a:t>
            </a:r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toward Car Rental</a:t>
            </a:r>
            <a:b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2800" dirty="0">
                <a:solidFill>
                  <a:srgbClr val="66CC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$1,000</a:t>
            </a: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toward Insurance Deductible</a:t>
            </a:r>
            <a:b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2800" dirty="0">
                <a:solidFill>
                  <a:srgbClr val="66CC6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$8,000</a:t>
            </a: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toward the Purchase of Replacement Vehicle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114226-E0D7-4F8D-BBB2-5D6CC80B8E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02" y="2797654"/>
            <a:ext cx="5885597" cy="74893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5077E5-349F-8EAE-D30A-A2AA34DCC495}"/>
              </a:ext>
            </a:extLst>
          </p:cNvPr>
          <p:cNvSpPr txBox="1"/>
          <p:nvPr/>
        </p:nvSpPr>
        <p:spPr>
          <a:xfrm>
            <a:off x="6172200" y="5006974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"/>
              </a:spcAft>
            </a:pPr>
            <a:r>
              <a:rPr lang="en-US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Locate </a:t>
            </a:r>
            <a:r>
              <a:rPr lang="en-US" sz="3600" dirty="0">
                <a:solidFill>
                  <a:srgbClr val="66CC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Nationwide</a:t>
            </a:r>
            <a:br>
              <a:rPr lang="en-US" sz="3600" dirty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 sz="3600" dirty="0">
                <a:solidFill>
                  <a:srgbClr val="66CC66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24/7</a:t>
            </a:r>
            <a:r>
              <a:rPr lang="en-US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 Vehicle Recovery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2931A-7748-13C8-D665-C259CD51F6F3}"/>
              </a:ext>
            </a:extLst>
          </p:cNvPr>
          <p:cNvSpPr txBox="1"/>
          <p:nvPr/>
        </p:nvSpPr>
        <p:spPr>
          <a:xfrm>
            <a:off x="14319203" y="6148973"/>
            <a:ext cx="188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 Black" panose="02000000000000000000" pitchFamily="2" charset="0"/>
                <a:ea typeface="Roboto Black" panose="02000000000000000000" pitchFamily="2" charset="0"/>
              </a:rPr>
              <a:t>CLICK HERE</a:t>
            </a:r>
          </a:p>
        </p:txBody>
      </p:sp>
      <p:pic>
        <p:nvPicPr>
          <p:cNvPr id="6" name="Picture 5" descr="A green circle with a white line on it and a car with a shield and check mark&#10;&#10;Description automatically generated">
            <a:extLst>
              <a:ext uri="{FF2B5EF4-FFF2-40B4-BE49-F238E27FC236}">
                <a16:creationId xmlns:a16="http://schemas.microsoft.com/office/drawing/2014/main" id="{83801ED9-88F9-6687-604C-D305EEAE37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39" y="439434"/>
            <a:ext cx="1938696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 descr="Checkmark with solid fill"/>
          <p:cNvSpPr/>
          <p:nvPr/>
        </p:nvSpPr>
        <p:spPr>
          <a:xfrm>
            <a:off x="15621804" y="5488095"/>
            <a:ext cx="466846" cy="466846"/>
          </a:xfrm>
          <a:custGeom>
            <a:avLst/>
            <a:gdLst/>
            <a:ahLst/>
            <a:cxnLst/>
            <a:rect l="l" t="t" r="r" b="b"/>
            <a:pathLst>
              <a:path w="466846" h="466846">
                <a:moveTo>
                  <a:pt x="0" y="0"/>
                </a:moveTo>
                <a:lnTo>
                  <a:pt x="466846" y="0"/>
                </a:lnTo>
                <a:lnTo>
                  <a:pt x="466846" y="466846"/>
                </a:lnTo>
                <a:lnTo>
                  <a:pt x="0" y="466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752504" y="1620459"/>
            <a:ext cx="1221087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Ikon is Better for Consumers, Better for Dealers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50128" y="692795"/>
            <a:ext cx="105881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Solutions for your Needs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A5727A8-BE37-8CB3-D50A-9FE0C5B70FAE}"/>
              </a:ext>
            </a:extLst>
          </p:cNvPr>
          <p:cNvSpPr txBox="1"/>
          <p:nvPr/>
        </p:nvSpPr>
        <p:spPr>
          <a:xfrm>
            <a:off x="771903" y="3997854"/>
            <a:ext cx="3903345" cy="473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999" spc="265" dirty="0">
                <a:solidFill>
                  <a:srgbClr val="00AF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63% </a:t>
            </a:r>
            <a:r>
              <a:rPr lang="en-US" sz="3999" spc="265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average penetration.</a:t>
            </a:r>
          </a:p>
          <a:p>
            <a:pPr algn="l">
              <a:lnSpc>
                <a:spcPts val="2520"/>
              </a:lnSpc>
            </a:pPr>
            <a:endParaRPr lang="en-US" sz="3999" spc="265" dirty="0">
              <a:solidFill>
                <a:srgbClr val="00000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ctr">
              <a:lnSpc>
                <a:spcPts val="3600"/>
              </a:lnSpc>
            </a:pPr>
            <a:r>
              <a:rPr lang="en-US" sz="3000" spc="245" dirty="0">
                <a:solidFill>
                  <a:srgbClr val="00AF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Non-Cancellable</a:t>
            </a:r>
          </a:p>
          <a:p>
            <a:pPr marL="285387" lvl="1" indent="-142693" algn="l">
              <a:lnSpc>
                <a:spcPts val="2639"/>
              </a:lnSpc>
              <a:buFont typeface="Arial"/>
              <a:buChar char="•"/>
            </a:pPr>
            <a:endParaRPr lang="en-US" sz="2199" spc="123" dirty="0">
              <a:solidFill>
                <a:srgbClr val="0F0E0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387" lvl="1" indent="-142693" algn="l">
              <a:lnSpc>
                <a:spcPts val="2639"/>
              </a:lnSpc>
              <a:buFont typeface="Arial"/>
              <a:buChar char="•"/>
            </a:pPr>
            <a:r>
              <a:rPr lang="en-US" sz="2199" spc="123" dirty="0">
                <a:solidFill>
                  <a:srgbClr val="0F0E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TLP insurance bundled with </a:t>
            </a:r>
            <a:r>
              <a:rPr lang="en-US" sz="2199" spc="138" dirty="0">
                <a:solidFill>
                  <a:srgbClr val="0F0E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Connected Car/Dealer App</a:t>
            </a:r>
          </a:p>
          <a:p>
            <a:pPr marL="284389" lvl="1" indent="-142195" algn="l">
              <a:lnSpc>
                <a:spcPts val="2819"/>
              </a:lnSpc>
              <a:buFont typeface="Arial"/>
              <a:buChar char="•"/>
            </a:pPr>
            <a:r>
              <a:rPr lang="en-US" sz="2199" spc="123" dirty="0">
                <a:solidFill>
                  <a:srgbClr val="0F0E0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Uplift lower PEN products (etch replacement, or "Total Protection Package Bundle")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0B49E44-5173-1AF7-4270-E1B7A2AA8A27}"/>
              </a:ext>
            </a:extLst>
          </p:cNvPr>
          <p:cNvGrpSpPr/>
          <p:nvPr/>
        </p:nvGrpSpPr>
        <p:grpSpPr>
          <a:xfrm>
            <a:off x="5778528" y="3339231"/>
            <a:ext cx="11532683" cy="6055723"/>
            <a:chOff x="5778528" y="2882031"/>
            <a:chExt cx="11532683" cy="6055723"/>
          </a:xfrm>
        </p:grpSpPr>
        <p:sp>
          <p:nvSpPr>
            <p:cNvPr id="13" name="Freeform 13" descr="Checkmark with solid fill"/>
            <p:cNvSpPr/>
            <p:nvPr/>
          </p:nvSpPr>
          <p:spPr>
            <a:xfrm>
              <a:off x="15621804" y="6223721"/>
              <a:ext cx="466846" cy="466846"/>
            </a:xfrm>
            <a:custGeom>
              <a:avLst/>
              <a:gdLst/>
              <a:ahLst/>
              <a:cxnLst/>
              <a:rect l="l" t="t" r="r" b="b"/>
              <a:pathLst>
                <a:path w="466846" h="466846">
                  <a:moveTo>
                    <a:pt x="0" y="0"/>
                  </a:moveTo>
                  <a:lnTo>
                    <a:pt x="466846" y="0"/>
                  </a:lnTo>
                  <a:lnTo>
                    <a:pt x="466846" y="466846"/>
                  </a:lnTo>
                  <a:lnTo>
                    <a:pt x="0" y="466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 descr="Checkmark with solid fill"/>
            <p:cNvSpPr/>
            <p:nvPr/>
          </p:nvSpPr>
          <p:spPr>
            <a:xfrm>
              <a:off x="9996983" y="7532725"/>
              <a:ext cx="466846" cy="466846"/>
            </a:xfrm>
            <a:custGeom>
              <a:avLst/>
              <a:gdLst/>
              <a:ahLst/>
              <a:cxnLst/>
              <a:rect l="l" t="t" r="r" b="b"/>
              <a:pathLst>
                <a:path w="466846" h="466846">
                  <a:moveTo>
                    <a:pt x="0" y="0"/>
                  </a:moveTo>
                  <a:lnTo>
                    <a:pt x="466845" y="0"/>
                  </a:lnTo>
                  <a:lnTo>
                    <a:pt x="466845" y="466846"/>
                  </a:lnTo>
                  <a:lnTo>
                    <a:pt x="0" y="466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6551097" y="2882031"/>
              <a:ext cx="1913626" cy="37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48"/>
                </a:lnSpc>
              </a:pPr>
              <a:r>
                <a:rPr lang="en-US" sz="2456" spc="22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OBDII Device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515785" y="2882031"/>
              <a:ext cx="2205142" cy="37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48"/>
                </a:lnSpc>
              </a:pPr>
              <a:r>
                <a:rPr lang="en-US" sz="2456" spc="22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Direct Connect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4061450" y="2882031"/>
              <a:ext cx="3249761" cy="37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48"/>
                </a:lnSpc>
              </a:pPr>
              <a:r>
                <a:rPr lang="en-US" sz="2456" spc="22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Rechargeable Wireless</a:t>
              </a:r>
            </a:p>
          </p:txBody>
        </p:sp>
        <p:pic>
          <p:nvPicPr>
            <p:cNvPr id="5" name="Picture 4" descr="A black electronic device with a wire and a wrench&#10;&#10;Description automatically generated">
              <a:extLst>
                <a:ext uri="{FF2B5EF4-FFF2-40B4-BE49-F238E27FC236}">
                  <a16:creationId xmlns:a16="http://schemas.microsoft.com/office/drawing/2014/main" id="{599435F3-B133-0EED-E275-ED6931C75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2082" y="3665868"/>
              <a:ext cx="10759848" cy="1934798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827267B-EA7C-142B-378F-9001D413E330}"/>
                </a:ext>
              </a:extLst>
            </p:cNvPr>
            <p:cNvGrpSpPr/>
            <p:nvPr/>
          </p:nvGrpSpPr>
          <p:grpSpPr>
            <a:xfrm>
              <a:off x="5778528" y="6185031"/>
              <a:ext cx="3458764" cy="2475724"/>
              <a:chOff x="5955227" y="6311851"/>
              <a:chExt cx="3458764" cy="247572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478B20E-BB18-5512-4419-CD34563EAF47}"/>
                  </a:ext>
                </a:extLst>
              </p:cNvPr>
              <p:cNvSpPr txBox="1"/>
              <p:nvPr/>
            </p:nvSpPr>
            <p:spPr>
              <a:xfrm>
                <a:off x="5983566" y="6311851"/>
                <a:ext cx="3430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Easy Install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1125CF0-C721-E2A7-DE2A-981B169C9638}"/>
                  </a:ext>
                </a:extLst>
              </p:cNvPr>
              <p:cNvSpPr txBox="1"/>
              <p:nvPr/>
            </p:nvSpPr>
            <p:spPr>
              <a:xfrm>
                <a:off x="5955227" y="6823115"/>
                <a:ext cx="3430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Backup Battery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6ADE46-1E16-8C0D-C601-A6C95D614987}"/>
                  </a:ext>
                </a:extLst>
              </p:cNvPr>
              <p:cNvSpPr txBox="1"/>
              <p:nvPr/>
            </p:nvSpPr>
            <p:spPr>
              <a:xfrm>
                <a:off x="5955227" y="7343680"/>
                <a:ext cx="34304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Pings once every 24 hours when no movement</a:t>
                </a:r>
                <a:endParaRPr lang="en-U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83D018-F1C6-A81A-FD71-42DB2FB5D6EB}"/>
                  </a:ext>
                </a:extLst>
              </p:cNvPr>
              <p:cNvSpPr txBox="1"/>
              <p:nvPr/>
            </p:nvSpPr>
            <p:spPr>
              <a:xfrm>
                <a:off x="5955227" y="8418243"/>
                <a:ext cx="3430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Pings every 2 min when driving</a:t>
                </a:r>
                <a:endParaRPr lang="en-U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94CF9F-4744-849C-E804-F8AA2D64F606}"/>
                </a:ext>
              </a:extLst>
            </p:cNvPr>
            <p:cNvGrpSpPr/>
            <p:nvPr/>
          </p:nvGrpSpPr>
          <p:grpSpPr>
            <a:xfrm>
              <a:off x="9899232" y="6185031"/>
              <a:ext cx="3438248" cy="2475724"/>
              <a:chOff x="9998665" y="6311851"/>
              <a:chExt cx="3438248" cy="247572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DF18748-6E35-01D2-CFCF-131FF04126D3}"/>
                  </a:ext>
                </a:extLst>
              </p:cNvPr>
              <p:cNvSpPr txBox="1"/>
              <p:nvPr/>
            </p:nvSpPr>
            <p:spPr>
              <a:xfrm>
                <a:off x="9998665" y="6311851"/>
                <a:ext cx="3430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Direct Connect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427CB5-E870-2DFD-C22D-7DC53F2DC1E2}"/>
                  </a:ext>
                </a:extLst>
              </p:cNvPr>
              <p:cNvSpPr txBox="1"/>
              <p:nvPr/>
            </p:nvSpPr>
            <p:spPr>
              <a:xfrm>
                <a:off x="9998665" y="7343680"/>
                <a:ext cx="34304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Pings once every 24 hours when no movement</a:t>
                </a:r>
                <a:endParaRPr lang="en-U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AB871B-C65A-BE5F-AA93-6933A3CE72B9}"/>
                  </a:ext>
                </a:extLst>
              </p:cNvPr>
              <p:cNvSpPr txBox="1"/>
              <p:nvPr/>
            </p:nvSpPr>
            <p:spPr>
              <a:xfrm>
                <a:off x="9998665" y="8418243"/>
                <a:ext cx="3430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Pings every 2 min when driving</a:t>
                </a:r>
                <a:endParaRPr lang="en-U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D37B3A-99CF-FADD-4EFE-0F0FDA8CC910}"/>
                  </a:ext>
                </a:extLst>
              </p:cNvPr>
              <p:cNvSpPr txBox="1"/>
              <p:nvPr/>
            </p:nvSpPr>
            <p:spPr>
              <a:xfrm>
                <a:off x="10006487" y="6823115"/>
                <a:ext cx="3430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Backup Battery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C031D24-62F3-A1B1-BEB8-F2D3958C1260}"/>
                </a:ext>
              </a:extLst>
            </p:cNvPr>
            <p:cNvGrpSpPr/>
            <p:nvPr/>
          </p:nvGrpSpPr>
          <p:grpSpPr>
            <a:xfrm>
              <a:off x="14092577" y="6185031"/>
              <a:ext cx="3187507" cy="2752723"/>
              <a:chOff x="13557903" y="6311851"/>
              <a:chExt cx="3187507" cy="275272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916F61-D192-4E2D-24DB-C037C155FAB6}"/>
                  </a:ext>
                </a:extLst>
              </p:cNvPr>
              <p:cNvSpPr txBox="1"/>
              <p:nvPr/>
            </p:nvSpPr>
            <p:spPr>
              <a:xfrm>
                <a:off x="13557903" y="6311851"/>
                <a:ext cx="31875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Wireless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3B2716-B42D-3EAD-1DFA-11483179B171}"/>
                  </a:ext>
                </a:extLst>
              </p:cNvPr>
              <p:cNvSpPr txBox="1"/>
              <p:nvPr/>
            </p:nvSpPr>
            <p:spPr>
              <a:xfrm>
                <a:off x="13557903" y="6823115"/>
                <a:ext cx="31875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Rechargeable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B9A4621-9355-6A8C-B4BF-32F132237B17}"/>
                  </a:ext>
                </a:extLst>
              </p:cNvPr>
              <p:cNvSpPr txBox="1"/>
              <p:nvPr/>
            </p:nvSpPr>
            <p:spPr>
              <a:xfrm>
                <a:off x="13557903" y="7343680"/>
                <a:ext cx="31875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Roboto" panose="02000000000000000000" pitchFamily="2" charset="0"/>
                    <a:ea typeface="Roboto" panose="02000000000000000000" pitchFamily="2" charset="0"/>
                    <a:cs typeface="Calibri"/>
                  </a:rPr>
                  <a:t>1 Ping a day </a:t>
                </a:r>
                <a:br>
                  <a:rPr lang="en-US" sz="1800" b="1" dirty="0">
                    <a:latin typeface="Roboto" panose="02000000000000000000" pitchFamily="2" charset="0"/>
                    <a:ea typeface="Roboto" panose="02000000000000000000" pitchFamily="2" charset="0"/>
                    <a:cs typeface="Calibri"/>
                  </a:rPr>
                </a:br>
                <a:r>
                  <a:rPr lang="en-US" sz="1800" b="1" dirty="0">
                    <a:latin typeface="Roboto" panose="02000000000000000000" pitchFamily="2" charset="0"/>
                    <a:ea typeface="Roboto" panose="02000000000000000000" pitchFamily="2" charset="0"/>
                    <a:cs typeface="Calibri"/>
                  </a:rPr>
                  <a:t>= 3 years of battery life</a:t>
                </a:r>
                <a:endParaRPr lang="en-U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D159D15-9F96-C3A0-390D-470E3B2EB3D2}"/>
                  </a:ext>
                </a:extLst>
              </p:cNvPr>
              <p:cNvSpPr txBox="1"/>
              <p:nvPr/>
            </p:nvSpPr>
            <p:spPr>
              <a:xfrm>
                <a:off x="13557903" y="8418243"/>
                <a:ext cx="31875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Advanced Start/Stop Report = 15 months battery life</a:t>
                </a:r>
                <a:endParaRPr lang="en-US" b="1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749D2B-7447-6DC2-4231-4726CCCCC3EA}"/>
                </a:ext>
              </a:extLst>
            </p:cNvPr>
            <p:cNvCxnSpPr>
              <a:cxnSpLocks/>
            </p:cNvCxnSpPr>
            <p:nvPr/>
          </p:nvCxnSpPr>
          <p:spPr>
            <a:xfrm>
              <a:off x="9564904" y="6201584"/>
              <a:ext cx="0" cy="2706557"/>
            </a:xfrm>
            <a:prstGeom prst="line">
              <a:avLst/>
            </a:prstGeom>
            <a:ln w="69850">
              <a:solidFill>
                <a:srgbClr val="66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4A94272-F160-0173-8092-F7F5E6B249A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6379" y="6201584"/>
              <a:ext cx="0" cy="2706557"/>
            </a:xfrm>
            <a:prstGeom prst="line">
              <a:avLst/>
            </a:prstGeom>
            <a:ln w="69850">
              <a:solidFill>
                <a:srgbClr val="66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green circle with a white line and a plug in it&#10;&#10;Description automatically generated">
            <a:extLst>
              <a:ext uri="{FF2B5EF4-FFF2-40B4-BE49-F238E27FC236}">
                <a16:creationId xmlns:a16="http://schemas.microsoft.com/office/drawing/2014/main" id="{C46478DA-DA06-E3B6-4175-673EC28DD1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35" y="487068"/>
            <a:ext cx="1956986" cy="19021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3143250" y="285751"/>
            <a:ext cx="4117422" cy="1257302"/>
            <a:chOff x="0" y="0"/>
            <a:chExt cx="5489896" cy="1676403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5489956" cy="1676400"/>
            </a:xfrm>
            <a:custGeom>
              <a:avLst/>
              <a:gdLst/>
              <a:ahLst/>
              <a:cxnLst/>
              <a:rect l="l" t="t" r="r" b="b"/>
              <a:pathLst>
                <a:path w="5489956" h="1676400">
                  <a:moveTo>
                    <a:pt x="0" y="0"/>
                  </a:moveTo>
                  <a:lnTo>
                    <a:pt x="5489956" y="0"/>
                  </a:lnTo>
                  <a:lnTo>
                    <a:pt x="5489956" y="1676400"/>
                  </a:lnTo>
                  <a:lnTo>
                    <a:pt x="0" y="1676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21992" y="1564379"/>
            <a:ext cx="8394607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0"/>
              </a:lnSpc>
            </a:pPr>
            <a:r>
              <a:rPr lang="en-US" sz="3525" spc="32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Increase sales efficiency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77200" y="5181600"/>
            <a:ext cx="9238056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949" lvl="1" indent="-180975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All the necessary selling detail at your fingertips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77200" y="5809281"/>
            <a:ext cx="9115912" cy="90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949" lvl="1" indent="-180975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Vehicle features, Safety Ratings, and vehicle history reports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77200" y="6884637"/>
            <a:ext cx="804747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949" lvl="1" indent="-180975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Exact location of inventory &amp; keys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77200" y="7512318"/>
            <a:ext cx="866576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949" lvl="1" indent="-180975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more walking up to a dead battery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77200" y="8139999"/>
            <a:ext cx="8975865" cy="90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949" lvl="1" indent="-180975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Stay engaged with customers, reduce/eliminate lost sales opportunities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77200" y="9215357"/>
            <a:ext cx="9135734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949" lvl="1" indent="-180975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Improve your CSI Rating</a:t>
            </a:r>
          </a:p>
        </p:txBody>
      </p:sp>
      <p:sp>
        <p:nvSpPr>
          <p:cNvPr id="24" name="AutoShape 24"/>
          <p:cNvSpPr/>
          <p:nvPr/>
        </p:nvSpPr>
        <p:spPr>
          <a:xfrm>
            <a:off x="7329667" y="2419350"/>
            <a:ext cx="10588100" cy="2471818"/>
          </a:xfrm>
          <a:prstGeom prst="rect">
            <a:avLst/>
          </a:prstGeom>
          <a:solidFill>
            <a:srgbClr val="66CC66">
              <a:alpha val="97647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9885250" y="4495634"/>
            <a:ext cx="6682473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St. Louis, MO (South County Dodge, Chrysler, Jeep, Ram)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141891" y="4104876"/>
            <a:ext cx="285166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Mike Mattingly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18128" y="2856299"/>
            <a:ext cx="6881386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Ikon Dealer Toolbox is a huge help for this staff. It just speeds up the whole sales process.</a:t>
            </a:r>
          </a:p>
        </p:txBody>
      </p:sp>
      <p:sp>
        <p:nvSpPr>
          <p:cNvPr id="28" name="Freeform 28"/>
          <p:cNvSpPr/>
          <p:nvPr/>
        </p:nvSpPr>
        <p:spPr>
          <a:xfrm>
            <a:off x="7670964" y="2806159"/>
            <a:ext cx="1939862" cy="1298717"/>
          </a:xfrm>
          <a:custGeom>
            <a:avLst/>
            <a:gdLst/>
            <a:ahLst/>
            <a:cxnLst/>
            <a:rect l="l" t="t" r="r" b="b"/>
            <a:pathLst>
              <a:path w="2239784" h="1499512">
                <a:moveTo>
                  <a:pt x="0" y="0"/>
                </a:moveTo>
                <a:lnTo>
                  <a:pt x="2239784" y="0"/>
                </a:lnTo>
                <a:lnTo>
                  <a:pt x="2239784" y="1499513"/>
                </a:lnTo>
                <a:lnTo>
                  <a:pt x="0" y="1499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721992" y="758470"/>
            <a:ext cx="105881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Dealer Toolbox</a:t>
            </a:r>
          </a:p>
        </p:txBody>
      </p:sp>
      <p:pic>
        <p:nvPicPr>
          <p:cNvPr id="7" name="Picture 6" descr="A group of cell phones&#10;&#10;Description automatically generated">
            <a:extLst>
              <a:ext uri="{FF2B5EF4-FFF2-40B4-BE49-F238E27FC236}">
                <a16:creationId xmlns:a16="http://schemas.microsoft.com/office/drawing/2014/main" id="{F3223706-0151-37D8-676F-107AC32C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6" y="3014149"/>
            <a:ext cx="7291461" cy="7354976"/>
          </a:xfrm>
          <a:prstGeom prst="rect">
            <a:avLst/>
          </a:prstGeom>
        </p:spPr>
      </p:pic>
      <p:pic>
        <p:nvPicPr>
          <p:cNvPr id="3" name="Picture 2" descr="A green circle with white outline on it with a tool box and screwdriver&#10;&#10;Description automatically generated">
            <a:extLst>
              <a:ext uri="{FF2B5EF4-FFF2-40B4-BE49-F238E27FC236}">
                <a16:creationId xmlns:a16="http://schemas.microsoft.com/office/drawing/2014/main" id="{995076BA-E1FB-337B-9EF3-BE97F26935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9" y="460442"/>
            <a:ext cx="1956986" cy="19021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18299" y="1776634"/>
            <a:ext cx="7031874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899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Strengthens Dealer-Driver Relationship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48284" y="9268633"/>
            <a:ext cx="2860285" cy="71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000" spc="22" dirty="0">
                <a:solidFill>
                  <a:srgbClr val="01212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Keeps Dealer Name in Front of Customers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04470" y="9262222"/>
            <a:ext cx="343123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000" spc="22" dirty="0">
                <a:solidFill>
                  <a:srgbClr val="01212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Dealer Associated with Safety and Convenience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49957" y="9264153"/>
            <a:ext cx="315852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000" spc="22" dirty="0">
                <a:solidFill>
                  <a:srgbClr val="01212A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Customers Stay Engaged 5+ Years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6C8180-BCEC-6EE7-0E7F-2FEF65F541BD}"/>
              </a:ext>
            </a:extLst>
          </p:cNvPr>
          <p:cNvGrpSpPr/>
          <p:nvPr/>
        </p:nvGrpSpPr>
        <p:grpSpPr>
          <a:xfrm>
            <a:off x="11871927" y="8705215"/>
            <a:ext cx="1155926" cy="748908"/>
            <a:chOff x="11951525" y="8933451"/>
            <a:chExt cx="1509077" cy="977710"/>
          </a:xfrm>
        </p:grpSpPr>
        <p:sp>
          <p:nvSpPr>
            <p:cNvPr id="6" name="Freeform 6"/>
            <p:cNvSpPr/>
            <p:nvPr/>
          </p:nvSpPr>
          <p:spPr>
            <a:xfrm>
              <a:off x="11951525" y="9422306"/>
              <a:ext cx="1509077" cy="488855"/>
            </a:xfrm>
            <a:custGeom>
              <a:avLst/>
              <a:gdLst/>
              <a:ahLst/>
              <a:cxnLst/>
              <a:rect l="l" t="t" r="r" b="b"/>
              <a:pathLst>
                <a:path w="2650917" h="858747">
                  <a:moveTo>
                    <a:pt x="0" y="0"/>
                  </a:moveTo>
                  <a:lnTo>
                    <a:pt x="2650917" y="0"/>
                  </a:lnTo>
                  <a:lnTo>
                    <a:pt x="2650917" y="858746"/>
                  </a:lnTo>
                  <a:lnTo>
                    <a:pt x="0" y="858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r"/>
              <a:endParaRPr lang="en-US" baseline="-25000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972783" y="8933451"/>
              <a:ext cx="1466562" cy="488855"/>
            </a:xfrm>
            <a:custGeom>
              <a:avLst/>
              <a:gdLst/>
              <a:ahLst/>
              <a:cxnLst/>
              <a:rect l="l" t="t" r="r" b="b"/>
              <a:pathLst>
                <a:path w="2532158" h="844053">
                  <a:moveTo>
                    <a:pt x="0" y="0"/>
                  </a:moveTo>
                  <a:lnTo>
                    <a:pt x="2532158" y="0"/>
                  </a:lnTo>
                  <a:lnTo>
                    <a:pt x="2532158" y="844054"/>
                  </a:lnTo>
                  <a:lnTo>
                    <a:pt x="0" y="844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r"/>
              <a:endParaRPr lang="en-US" baseline="-250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708569" y="901345"/>
            <a:ext cx="12433177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6300" dirty="0">
                <a:solidFill>
                  <a:srgbClr val="000000"/>
                </a:solidFill>
                <a:latin typeface="Roboto Black" panose="02000000000000000000" pitchFamily="2" charset="0"/>
              </a:rPr>
              <a:t>Dealer Branded Consumer App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81759" y="3147720"/>
            <a:ext cx="4898739" cy="506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3200" dirty="0">
                <a:solidFill>
                  <a:srgbClr val="00AF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240+</a:t>
            </a:r>
            <a:r>
              <a:rPr lang="en-US" sz="3200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Interactions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81759" y="3900196"/>
            <a:ext cx="534761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9"/>
              </a:lnSpc>
              <a:spcBef>
                <a:spcPct val="0"/>
              </a:spcBef>
            </a:pPr>
            <a:r>
              <a:rPr lang="en-US" sz="3200" dirty="0">
                <a:solidFill>
                  <a:srgbClr val="00AF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5.4 </a:t>
            </a:r>
            <a:r>
              <a:rPr lang="en-US" sz="3200" dirty="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Hours/Day Screen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1DEA21-0F22-C518-0A29-5671C0114E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1736" y="4824569"/>
            <a:ext cx="6595487" cy="5165416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C8270C58-627B-B72C-5179-4D44CB42A5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15" y="2759700"/>
            <a:ext cx="10759544" cy="6858067"/>
          </a:xfrm>
          <a:prstGeom prst="rect">
            <a:avLst/>
          </a:prstGeom>
        </p:spPr>
      </p:pic>
      <p:pic>
        <p:nvPicPr>
          <p:cNvPr id="12" name="Picture 11" descr="A hand holding a cell phone&#10;&#10;Description automatically generated">
            <a:extLst>
              <a:ext uri="{FF2B5EF4-FFF2-40B4-BE49-F238E27FC236}">
                <a16:creationId xmlns:a16="http://schemas.microsoft.com/office/drawing/2014/main" id="{67301BF4-3C9E-2AED-4B3C-7031BA72DC2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84" y="495883"/>
            <a:ext cx="1932599" cy="19021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LL IKON ENTERPRISE SALES DECK" id="{C09D3C1A-C614-468D-A6B0-3C453849F6BB}" vid="{E6DE4B79-B537-4DC2-A50A-C6FA9B1320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c1e037-50fc-430b-8c0b-e76db99c1013" xsi:nil="true"/>
    <lcf76f155ced4ddcb4097134ff3c332f xmlns="6d8b3dd6-4cc1-4bd9-87b9-e761dc2bb5b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00FC6E02802A45BFC03DF71F00179C" ma:contentTypeVersion="19" ma:contentTypeDescription="Create a new document." ma:contentTypeScope="" ma:versionID="cbb7ae6a982e39bc785f2413854c3d64">
  <xsd:schema xmlns:xsd="http://www.w3.org/2001/XMLSchema" xmlns:xs="http://www.w3.org/2001/XMLSchema" xmlns:p="http://schemas.microsoft.com/office/2006/metadata/properties" xmlns:ns2="6d8b3dd6-4cc1-4bd9-87b9-e761dc2bb5b5" xmlns:ns3="05c1e037-50fc-430b-8c0b-e76db99c1013" targetNamespace="http://schemas.microsoft.com/office/2006/metadata/properties" ma:root="true" ma:fieldsID="04f9a56cb7acff4b0ff78f801c9f3038" ns2:_="" ns3:_="">
    <xsd:import namespace="6d8b3dd6-4cc1-4bd9-87b9-e761dc2bb5b5"/>
    <xsd:import namespace="05c1e037-50fc-430b-8c0b-e76db99c10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b3dd6-4cc1-4bd9-87b9-e761dc2bb5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af0a60b-5b70-4b1e-8f9e-f50599c4fe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1e037-50fc-430b-8c0b-e76db99c10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da20c7c-69ba-48d6-bf76-520632ffca20}" ma:internalName="TaxCatchAll" ma:showField="CatchAllData" ma:web="05c1e037-50fc-430b-8c0b-e76db99c10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CF91CF-8F05-4E13-BF50-7676315CCF3B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05c1e037-50fc-430b-8c0b-e76db99c1013"/>
    <ds:schemaRef ds:uri="6d8b3dd6-4cc1-4bd9-87b9-e761dc2bb5b5"/>
  </ds:schemaRefs>
</ds:datastoreItem>
</file>

<file path=customXml/itemProps2.xml><?xml version="1.0" encoding="utf-8"?>
<ds:datastoreItem xmlns:ds="http://schemas.openxmlformats.org/officeDocument/2006/customXml" ds:itemID="{87678E52-A93E-48F6-A49F-9A5928B1F5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98A750-A549-449F-BF23-FA5DC915F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8b3dd6-4cc1-4bd9-87b9-e761dc2bb5b5"/>
    <ds:schemaRef ds:uri="05c1e037-50fc-430b-8c0b-e76db99c10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FULL IKON ENTERPRISE SALES DECK</Template>
  <TotalTime>50</TotalTime>
  <Words>828</Words>
  <Application>Microsoft Office PowerPoint</Application>
  <PresentationFormat>Custom</PresentationFormat>
  <Paragraphs>177</Paragraphs>
  <Slides>14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Shulters</dc:creator>
  <cp:lastModifiedBy>Jim Anani</cp:lastModifiedBy>
  <cp:revision>13</cp:revision>
  <dcterms:created xsi:type="dcterms:W3CDTF">2024-08-23T15:48:42Z</dcterms:created>
  <dcterms:modified xsi:type="dcterms:W3CDTF">2025-03-28T14:33:46Z</dcterms:modified>
  <dc:identifier>DAGH3nVhOt4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0x010100CC00FC6E02802A45BFC03DF71F00179C</vt:lpwstr>
  </property>
  <property fmtid="{D5CDD505-2E9C-101B-9397-08002B2CF9AE}" pid="3" name="MediaServiceImageTags">
    <vt:lpwstr/>
  </property>
</Properties>
</file>